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  <p:sldMasterId id="2147483662" r:id="rId3"/>
    <p:sldMasterId id="2147483688" r:id="rId4"/>
  </p:sldMasterIdLst>
  <p:notesMasterIdLst>
    <p:notesMasterId r:id="rId44"/>
  </p:notesMasterIdLst>
  <p:handoutMasterIdLst>
    <p:handoutMasterId r:id="rId45"/>
  </p:handoutMasterIdLst>
  <p:sldIdLst>
    <p:sldId id="326" r:id="rId5"/>
    <p:sldId id="557" r:id="rId6"/>
    <p:sldId id="694" r:id="rId7"/>
    <p:sldId id="558" r:id="rId8"/>
    <p:sldId id="559" r:id="rId9"/>
    <p:sldId id="868" r:id="rId10"/>
    <p:sldId id="887" r:id="rId11"/>
    <p:sldId id="884" r:id="rId12"/>
    <p:sldId id="889" r:id="rId13"/>
    <p:sldId id="899" r:id="rId14"/>
    <p:sldId id="891" r:id="rId15"/>
    <p:sldId id="892" r:id="rId16"/>
    <p:sldId id="893" r:id="rId17"/>
    <p:sldId id="869" r:id="rId18"/>
    <p:sldId id="890" r:id="rId19"/>
    <p:sldId id="871" r:id="rId20"/>
    <p:sldId id="881" r:id="rId21"/>
    <p:sldId id="883" r:id="rId22"/>
    <p:sldId id="870" r:id="rId23"/>
    <p:sldId id="905" r:id="rId24"/>
    <p:sldId id="896" r:id="rId25"/>
    <p:sldId id="897" r:id="rId26"/>
    <p:sldId id="900" r:id="rId27"/>
    <p:sldId id="885" r:id="rId28"/>
    <p:sldId id="901" r:id="rId29"/>
    <p:sldId id="902" r:id="rId30"/>
    <p:sldId id="903" r:id="rId31"/>
    <p:sldId id="906" r:id="rId32"/>
    <p:sldId id="904" r:id="rId33"/>
    <p:sldId id="875" r:id="rId34"/>
    <p:sldId id="878" r:id="rId35"/>
    <p:sldId id="876" r:id="rId36"/>
    <p:sldId id="907" r:id="rId37"/>
    <p:sldId id="898" r:id="rId38"/>
    <p:sldId id="894" r:id="rId39"/>
    <p:sldId id="859" r:id="rId40"/>
    <p:sldId id="895" r:id="rId41"/>
    <p:sldId id="862" r:id="rId42"/>
    <p:sldId id="863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AB02"/>
    <a:srgbClr val="66A61E"/>
    <a:srgbClr val="E7298A"/>
    <a:srgbClr val="7570B3"/>
    <a:srgbClr val="D95F02"/>
    <a:srgbClr val="1B9E77"/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6310" autoAdjust="0"/>
    <p:restoredTop sz="94762" autoAdjust="0"/>
  </p:normalViewPr>
  <p:slideViewPr>
    <p:cSldViewPr snapToGrid="0" snapToObjects="1">
      <p:cViewPr>
        <p:scale>
          <a:sx n="90" d="100"/>
          <a:sy n="90" d="100"/>
        </p:scale>
        <p:origin x="-1424" y="-304"/>
      </p:cViewPr>
      <p:guideLst>
        <p:guide orient="horz" pos="1885"/>
        <p:guide orient="horz" pos="758"/>
        <p:guide pos="28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4/2/15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4/2/15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gif"/><Relationship Id="rId3" Type="http://schemas.openxmlformats.org/officeDocument/2006/relationships/image" Target="../media/image8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6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090481" y="3487606"/>
            <a:ext cx="7596319" cy="251768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Lecture 9</a:t>
            </a:r>
          </a:p>
          <a:p>
            <a:r>
              <a:rPr lang="en-US" sz="2800" b="1" dirty="0" smtClean="0"/>
              <a:t>Ecological Risk Assessment for EBFM</a:t>
            </a:r>
          </a:p>
          <a:p>
            <a:r>
              <a:rPr lang="en-US" sz="2500" dirty="0" err="1" smtClean="0"/>
              <a:t>www.mycourses.umassd.edu</a:t>
            </a:r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MAR 530: Ecosystem Based Fisheries Management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3 April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Risk: Exposure and Consequence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216" r="1216"/>
          <a:stretch>
            <a:fillRect/>
          </a:stretch>
        </p:blipFill>
        <p:spPr>
          <a:xfrm>
            <a:off x="0" y="872282"/>
            <a:ext cx="8229600" cy="5588417"/>
          </a:xfrm>
        </p:spPr>
      </p:pic>
      <p:sp>
        <p:nvSpPr>
          <p:cNvPr id="6" name="TextBox 5"/>
          <p:cNvSpPr txBox="1"/>
          <p:nvPr/>
        </p:nvSpPr>
        <p:spPr>
          <a:xfrm>
            <a:off x="5898444" y="6488668"/>
            <a:ext cx="413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www.naturalcapitalproject.org</a:t>
            </a:r>
            <a:r>
              <a:rPr lang="en-US" i="1" dirty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116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assessment in fisheries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“…the </a:t>
            </a:r>
            <a:r>
              <a:rPr lang="en-US" dirty="0"/>
              <a:t>formulation of advice for fisheries managers in a way that conveys the possible consequences of uncertainty. This advice is in the form of an evaluation of the expected effects of alternative management options, rather than recommendations</a:t>
            </a:r>
            <a:r>
              <a:rPr lang="en-US" dirty="0" smtClean="0"/>
              <a:t>.”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“Much </a:t>
            </a:r>
            <a:r>
              <a:rPr lang="en-US" dirty="0"/>
              <a:t>fisheries risk management is informal, i.e., </a:t>
            </a:r>
            <a:r>
              <a:rPr lang="en-US" dirty="0" err="1"/>
              <a:t>nonquantitative</a:t>
            </a:r>
            <a:r>
              <a:rPr lang="en-US" dirty="0"/>
              <a:t>, undocumented, and loosely linked (if at all) with a risk assessment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(Francis &amp; </a:t>
            </a:r>
            <a:r>
              <a:rPr lang="en-US" dirty="0" err="1" smtClean="0"/>
              <a:t>Shotton</a:t>
            </a:r>
            <a:r>
              <a:rPr lang="en-US" dirty="0" smtClean="0"/>
              <a:t> 1997)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111" y="5093295"/>
            <a:ext cx="3414889" cy="191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07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analysis in fisheries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term risk analysis has been used frequently.</a:t>
            </a:r>
          </a:p>
          <a:p>
            <a:r>
              <a:rPr lang="en-US" dirty="0" smtClean="0"/>
              <a:t>In a single-species context, this often involves quantitative modeling to derive expected probabilities for events, sometimes given management actions.</a:t>
            </a:r>
          </a:p>
          <a:p>
            <a:r>
              <a:rPr lang="en-US" dirty="0" smtClean="0"/>
              <a:t>Population Viability Analysis (PVA) is an example of single-species risk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7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Viability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7204"/>
            <a:ext cx="4114800" cy="5588417"/>
          </a:xfrm>
        </p:spPr>
        <p:txBody>
          <a:bodyPr>
            <a:noAutofit/>
          </a:bodyPr>
          <a:lstStyle/>
          <a:p>
            <a:r>
              <a:rPr lang="en-US" sz="2300" dirty="0" smtClean="0"/>
              <a:t>Formal mathematical method for extinction risk assessment for individual species.</a:t>
            </a:r>
          </a:p>
          <a:p>
            <a:r>
              <a:rPr lang="en-US" sz="2300" dirty="0" smtClean="0"/>
              <a:t>Uses species characteristics and environmental variability to forecast population health and extinction risk.</a:t>
            </a:r>
          </a:p>
          <a:p>
            <a:r>
              <a:rPr lang="en-US" sz="2300" dirty="0" smtClean="0"/>
              <a:t>Links planning, research, data collection, assessment of vulnerability, and ranking of management options.</a:t>
            </a:r>
          </a:p>
          <a:p>
            <a:r>
              <a:rPr lang="en-US" sz="2300" dirty="0" smtClean="0"/>
              <a:t>Often numerical methods are used to derive probability distributions for the time to extinction.</a:t>
            </a:r>
          </a:p>
          <a:p>
            <a:pPr marL="0" indent="0">
              <a:buNone/>
            </a:pPr>
            <a:r>
              <a:rPr lang="en-US" sz="2300" dirty="0"/>
              <a:t>e</a:t>
            </a:r>
            <a:r>
              <a:rPr lang="en-US" sz="2300" dirty="0" smtClean="0"/>
              <a:t>.g. Dennis et al. (1991)</a:t>
            </a:r>
            <a:endParaRPr lang="en-US" sz="23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64" y="3725333"/>
            <a:ext cx="3682494" cy="2277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2927" r="1778" b="2927"/>
          <a:stretch>
            <a:fillRect/>
          </a:stretch>
        </p:blipFill>
        <p:spPr bwMode="auto">
          <a:xfrm>
            <a:off x="5004306" y="1357378"/>
            <a:ext cx="3696252" cy="219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092244" y="6455621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Figures from </a:t>
            </a:r>
            <a:r>
              <a:rPr lang="en-US" dirty="0" err="1" smtClean="0"/>
              <a:t>A.Punt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76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Ecological Risk </a:t>
            </a:r>
            <a:r>
              <a:rPr lang="en-US" dirty="0" smtClean="0"/>
              <a:t>Assessment for EBFM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an ecological risk assessment (ERA)?</a:t>
            </a:r>
          </a:p>
          <a:p>
            <a:r>
              <a:rPr lang="en-US" dirty="0" smtClean="0"/>
              <a:t>Why might we do an ERA?</a:t>
            </a:r>
          </a:p>
          <a:p>
            <a:r>
              <a:rPr lang="en-US" dirty="0" smtClean="0"/>
              <a:t>When might we do an ERA?</a:t>
            </a:r>
          </a:p>
          <a:p>
            <a:r>
              <a:rPr lang="en-US" dirty="0" smtClean="0"/>
              <a:t>Can ERAs help us in an EBFM (or EBM) context?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Ecological Risk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single ecological </a:t>
            </a:r>
            <a:r>
              <a:rPr lang="en-US" dirty="0" smtClean="0"/>
              <a:t>risk assessment.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term refers to a class </a:t>
            </a:r>
            <a:r>
              <a:rPr lang="en-US" dirty="0" smtClean="0"/>
              <a:t>of frameworks </a:t>
            </a:r>
            <a:r>
              <a:rPr lang="en-US" dirty="0"/>
              <a:t>which can address a </a:t>
            </a:r>
            <a:r>
              <a:rPr lang="en-US" dirty="0" smtClean="0"/>
              <a:t>range of </a:t>
            </a:r>
            <a:r>
              <a:rPr lang="en-US" dirty="0"/>
              <a:t>fishery management goals.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Typically less quantitative methods.</a:t>
            </a:r>
          </a:p>
          <a:p>
            <a:r>
              <a:rPr lang="en-US" dirty="0" smtClean="0"/>
              <a:t>Wider inclusion of factors.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55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might we do Ecological Risk Assessment?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47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art of figuring what is most critical to deal with, in order of priority</a:t>
            </a:r>
            <a:r>
              <a:rPr lang="en-US" dirty="0" smtClean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59" y="3536588"/>
            <a:ext cx="3798988" cy="2949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859" y="2219190"/>
            <a:ext cx="2240941" cy="4266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444" y="2680029"/>
            <a:ext cx="1534183" cy="115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22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categories of ecosystem triage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Geography of the e</a:t>
            </a:r>
            <a:r>
              <a:rPr lang="en-US" dirty="0" smtClean="0"/>
              <a:t>cosystem</a:t>
            </a:r>
          </a:p>
          <a:p>
            <a:r>
              <a:rPr lang="en-US" dirty="0" smtClean="0"/>
              <a:t>Key </a:t>
            </a:r>
            <a:r>
              <a:rPr lang="en-US" dirty="0" err="1" smtClean="0"/>
              <a:t>epecies</a:t>
            </a:r>
            <a:endParaRPr lang="en-US" dirty="0" smtClean="0"/>
          </a:p>
          <a:p>
            <a:r>
              <a:rPr lang="en-US" dirty="0" smtClean="0"/>
              <a:t>Abiotic factors</a:t>
            </a:r>
          </a:p>
          <a:p>
            <a:r>
              <a:rPr lang="en-US" dirty="0" smtClean="0"/>
              <a:t>Species interactions</a:t>
            </a:r>
          </a:p>
          <a:p>
            <a:r>
              <a:rPr lang="en-US" dirty="0" smtClean="0"/>
              <a:t>Aggregate properties</a:t>
            </a:r>
          </a:p>
          <a:p>
            <a:r>
              <a:rPr lang="en-US" dirty="0" smtClean="0"/>
              <a:t>System level properties</a:t>
            </a:r>
          </a:p>
          <a:p>
            <a:r>
              <a:rPr lang="en-US" dirty="0" smtClean="0"/>
              <a:t>Fisheries context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55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might we do Ecological Risk Assessment?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Dealing with limited information</a:t>
            </a:r>
          </a:p>
          <a:p>
            <a:r>
              <a:rPr lang="en-US" dirty="0" smtClean="0"/>
              <a:t>Might be available, but categorical or qualitative</a:t>
            </a:r>
          </a:p>
          <a:p>
            <a:r>
              <a:rPr lang="en-US" dirty="0" smtClean="0"/>
              <a:t>Insufficient data to apply modeling approaches from last few weeks</a:t>
            </a:r>
          </a:p>
          <a:p>
            <a:r>
              <a:rPr lang="en-US" dirty="0" smtClean="0"/>
              <a:t>Data-poor: the information is not available</a:t>
            </a:r>
          </a:p>
          <a:p>
            <a:r>
              <a:rPr lang="en-US" dirty="0" smtClean="0"/>
              <a:t>Data-rich: Information not available for some key factors in an ecosystem.</a:t>
            </a:r>
          </a:p>
          <a:p>
            <a:r>
              <a:rPr lang="en-US" dirty="0" smtClean="0"/>
              <a:t>Resource-limited: ERAs can be a method of identifying how to allocate / prioritize these.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42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Aggregate models</a:t>
            </a:r>
          </a:p>
          <a:p>
            <a:r>
              <a:rPr lang="en-US" dirty="0" smtClean="0"/>
              <a:t>Ecosystem models</a:t>
            </a:r>
          </a:p>
          <a:p>
            <a:r>
              <a:rPr lang="en-US" dirty="0" smtClean="0"/>
              <a:t>Pros and Cons of using ecosystem models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7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Ecological Risk Assessment procedure: EPA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22" y="1071033"/>
            <a:ext cx="55372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4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Identify attributes of ecosystem deemed worth evaluating</a:t>
            </a:r>
          </a:p>
          <a:p>
            <a:r>
              <a:rPr lang="en-US" dirty="0" smtClean="0"/>
              <a:t>Identify features of those attributes that indicate response to potential perturbation</a:t>
            </a:r>
          </a:p>
          <a:p>
            <a:r>
              <a:rPr lang="en-US" dirty="0" smtClean="0"/>
              <a:t>Identify factors that can perturb the ecosystem attributes of interest</a:t>
            </a:r>
          </a:p>
          <a:p>
            <a:r>
              <a:rPr lang="en-US" dirty="0" smtClean="0"/>
              <a:t>Rank or Weight or Assign Probability to the risk of attributes responding to perturbing factors.</a:t>
            </a:r>
          </a:p>
          <a:p>
            <a:r>
              <a:rPr lang="en-US" dirty="0" smtClean="0"/>
              <a:t>Can also evaluate risk for range of harvest strategies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688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ERA for EBFM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Handle a wide range of factors</a:t>
            </a:r>
          </a:p>
          <a:p>
            <a:r>
              <a:rPr lang="en-US" dirty="0" smtClean="0"/>
              <a:t>Framework for prioritizing action/assessment/resources.</a:t>
            </a:r>
          </a:p>
          <a:p>
            <a:r>
              <a:rPr lang="en-US" dirty="0" smtClean="0"/>
              <a:t>Outputs are often intuitive and informative to managers.</a:t>
            </a:r>
          </a:p>
          <a:p>
            <a:r>
              <a:rPr lang="en-US" dirty="0" smtClean="0"/>
              <a:t>Worth considering as one approach towards implementing EBFM.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45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2035"/>
            <a:ext cx="8229600" cy="6883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Risk assessment methods are becoming more prevalent in the literature, particularly gray literature.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111" y="4336440"/>
            <a:ext cx="1905000" cy="266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032" y="1140394"/>
            <a:ext cx="2169136" cy="2942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785" y="5077109"/>
            <a:ext cx="2590882" cy="36704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298058"/>
            <a:ext cx="2671307" cy="37790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889" y="2836333"/>
            <a:ext cx="2760143" cy="35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88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257"/>
            <a:ext cx="8229600" cy="688359"/>
          </a:xfrm>
        </p:spPr>
        <p:txBody>
          <a:bodyPr/>
          <a:lstStyle/>
          <a:p>
            <a:r>
              <a:rPr lang="en-US" dirty="0" smtClean="0"/>
              <a:t>Some Risk assessment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1727"/>
            <a:ext cx="8229600" cy="614094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Ecological Risk Assessment for the effects of fishing (ERAEF, </a:t>
            </a:r>
            <a:r>
              <a:rPr lang="en-US" dirty="0" err="1" smtClean="0"/>
              <a:t>Hobday</a:t>
            </a:r>
            <a:r>
              <a:rPr lang="en-US" dirty="0" smtClean="0"/>
              <a:t> et al.)</a:t>
            </a:r>
          </a:p>
          <a:p>
            <a:pPr lvl="1"/>
            <a:r>
              <a:rPr lang="en-US" dirty="0"/>
              <a:t>Tiered approach</a:t>
            </a:r>
          </a:p>
          <a:p>
            <a:pPr lvl="1"/>
            <a:r>
              <a:rPr lang="en-US" dirty="0"/>
              <a:t>Prioritize resources for varying levels of management</a:t>
            </a:r>
          </a:p>
          <a:p>
            <a:pPr lvl="1"/>
            <a:r>
              <a:rPr lang="en-US" dirty="0"/>
              <a:t>Modified to UK, USA (data-poor stocks)</a:t>
            </a:r>
          </a:p>
          <a:p>
            <a:r>
              <a:rPr lang="en-US" dirty="0" smtClean="0"/>
              <a:t>Ecological Risk Assessment Framework (ERAF)</a:t>
            </a:r>
          </a:p>
          <a:p>
            <a:pPr lvl="1"/>
            <a:r>
              <a:rPr lang="en-US" dirty="0"/>
              <a:t>Canada North Coast</a:t>
            </a:r>
          </a:p>
          <a:p>
            <a:pPr lvl="1"/>
            <a:r>
              <a:rPr lang="en-US" dirty="0"/>
              <a:t>Multiple anthropogenic stressors</a:t>
            </a:r>
          </a:p>
          <a:p>
            <a:r>
              <a:rPr lang="en-US" dirty="0" smtClean="0"/>
              <a:t>Productivity-Susceptibility Analysis</a:t>
            </a:r>
          </a:p>
          <a:p>
            <a:pPr lvl="1"/>
            <a:r>
              <a:rPr lang="en-US" dirty="0" smtClean="0"/>
              <a:t>Cumulative </a:t>
            </a:r>
            <a:r>
              <a:rPr lang="en-US" dirty="0"/>
              <a:t>Impacts, California Current IEA</a:t>
            </a:r>
          </a:p>
          <a:p>
            <a:r>
              <a:rPr lang="en-US" dirty="0" smtClean="0"/>
              <a:t>Comprehensive Assessment of Risk to Ecosystems (CARE)</a:t>
            </a:r>
          </a:p>
          <a:p>
            <a:pPr lvl="1"/>
            <a:r>
              <a:rPr lang="en-US" dirty="0" smtClean="0"/>
              <a:t>Data poor fisheries and developing countries</a:t>
            </a:r>
          </a:p>
          <a:p>
            <a:r>
              <a:rPr lang="en-US" dirty="0" smtClean="0"/>
              <a:t>Risk-based framework (RBF), Marine Stewardship Council</a:t>
            </a:r>
          </a:p>
          <a:p>
            <a:pPr lvl="1"/>
            <a:r>
              <a:rPr lang="en-US" dirty="0" smtClean="0"/>
              <a:t>Used </a:t>
            </a:r>
            <a:r>
              <a:rPr lang="en-US" dirty="0"/>
              <a:t>to evaluate when other data are missing</a:t>
            </a:r>
          </a:p>
          <a:p>
            <a:r>
              <a:rPr lang="en-US" dirty="0" smtClean="0"/>
              <a:t>Fish stock climate vulnerability assessment (NOAA)</a:t>
            </a:r>
          </a:p>
          <a:p>
            <a:pPr lvl="1"/>
            <a:r>
              <a:rPr lang="en-US" dirty="0" smtClean="0"/>
              <a:t>Rapid assessment of vulnerability to climate change</a:t>
            </a:r>
          </a:p>
          <a:p>
            <a:pPr lvl="1"/>
            <a:r>
              <a:rPr lang="en-US" dirty="0" smtClean="0"/>
              <a:t>Climate &amp; ocean conditions, species distribution, and life history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56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0"/>
            <a:ext cx="5460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0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73"/>
            <a:ext cx="9144000" cy="62251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111" y="112889"/>
            <a:ext cx="644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Categorical ranking – Fletcher (2005)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74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23" y="762757"/>
            <a:ext cx="8650111" cy="59694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2223" y="127000"/>
            <a:ext cx="695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Decision tree approach (Fletcher 2005)</a:t>
            </a:r>
            <a:endParaRPr lang="en-US" sz="2400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224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55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ERAEF (Australia) – Tiered Approach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3" y="1027504"/>
            <a:ext cx="6818489" cy="54565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2556" y="6484053"/>
            <a:ext cx="333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Smith et al. 2007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578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Integrated Ecosystem Assessments</a:t>
            </a:r>
          </a:p>
          <a:p>
            <a:r>
              <a:rPr lang="en-US" dirty="0" smtClean="0"/>
              <a:t>Ecological Risk Assessment for IEAs</a:t>
            </a:r>
          </a:p>
          <a:p>
            <a:pPr lvl="1"/>
            <a:endParaRPr lang="en-US" dirty="0"/>
          </a:p>
          <a:p>
            <a:r>
              <a:rPr lang="en-US" dirty="0" smtClean="0"/>
              <a:t>Discussion on: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/>
              <a:t>Fletcher </a:t>
            </a:r>
            <a:r>
              <a:rPr lang="en-US" dirty="0" smtClean="0"/>
              <a:t>2005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Smith </a:t>
            </a:r>
            <a:r>
              <a:rPr lang="en-US" dirty="0"/>
              <a:t>et al. </a:t>
            </a:r>
            <a:r>
              <a:rPr lang="en-US" dirty="0" smtClean="0"/>
              <a:t>2007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Levin </a:t>
            </a:r>
            <a:r>
              <a:rPr lang="en-US" dirty="0"/>
              <a:t>et al. </a:t>
            </a:r>
            <a:r>
              <a:rPr lang="en-US" dirty="0" smtClean="0"/>
              <a:t>2009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 smtClean="0"/>
              <a:t>Hobday</a:t>
            </a:r>
            <a:r>
              <a:rPr lang="en-US" dirty="0" smtClean="0"/>
              <a:t> </a:t>
            </a:r>
            <a:r>
              <a:rPr lang="en-US" dirty="0"/>
              <a:t>et al. 2011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27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91"/>
            <a:ext cx="8229600" cy="688359"/>
          </a:xfrm>
        </p:spPr>
        <p:txBody>
          <a:bodyPr/>
          <a:lstStyle/>
          <a:p>
            <a:r>
              <a:rPr lang="en-US" dirty="0" smtClean="0"/>
              <a:t>ERAEF (Australia) – Tiered Approach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89" y="702950"/>
            <a:ext cx="8015111" cy="598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85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Productivity-Susceptibility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4552244" cy="558841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Semi</a:t>
            </a:r>
            <a:r>
              <a:rPr lang="en-US" sz="2400" dirty="0"/>
              <a:t>-</a:t>
            </a:r>
            <a:r>
              <a:rPr lang="en-US" sz="2400" dirty="0" smtClean="0"/>
              <a:t>quantitative. </a:t>
            </a:r>
          </a:p>
          <a:p>
            <a:r>
              <a:rPr lang="en-US" sz="2400" dirty="0" smtClean="0"/>
              <a:t>Rapid tool</a:t>
            </a:r>
            <a:r>
              <a:rPr lang="en-US" sz="2400" dirty="0"/>
              <a:t>, </a:t>
            </a:r>
            <a:r>
              <a:rPr lang="en-US" sz="2400" dirty="0" smtClean="0"/>
              <a:t>uses:</a:t>
            </a:r>
          </a:p>
          <a:p>
            <a:pPr lvl="1"/>
            <a:r>
              <a:rPr lang="en-US" sz="2000" dirty="0"/>
              <a:t>life history characteristics (productivity)</a:t>
            </a:r>
          </a:p>
          <a:p>
            <a:pPr lvl="1"/>
            <a:r>
              <a:rPr lang="en-US" sz="2000" dirty="0"/>
              <a:t>level of susceptibility to </a:t>
            </a:r>
            <a:r>
              <a:rPr lang="en-US" sz="2000" dirty="0" smtClean="0"/>
              <a:t>fishery</a:t>
            </a:r>
            <a:endParaRPr lang="en-US" sz="2400" dirty="0" smtClean="0"/>
          </a:p>
          <a:p>
            <a:r>
              <a:rPr lang="en-US" sz="2400" dirty="0" smtClean="0"/>
              <a:t>Multiple attributes for each axis</a:t>
            </a:r>
          </a:p>
          <a:p>
            <a:r>
              <a:rPr lang="en-US" sz="2400" dirty="0" smtClean="0"/>
              <a:t>Additional scoring associated with data quality.</a:t>
            </a:r>
          </a:p>
          <a:p>
            <a:r>
              <a:rPr lang="en-US" sz="2400" dirty="0" smtClean="0"/>
              <a:t>Determines relative </a:t>
            </a:r>
            <a:r>
              <a:rPr lang="en-US" sz="2400" dirty="0"/>
              <a:t>inherent vulnerability</a:t>
            </a:r>
            <a:r>
              <a:rPr lang="en-US" sz="2000" dirty="0" smtClean="0"/>
              <a:t>.</a:t>
            </a: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959" y="872282"/>
            <a:ext cx="2940841" cy="73466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2311" y="5839220"/>
            <a:ext cx="2929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Stobutzki</a:t>
            </a:r>
            <a:r>
              <a:rPr lang="en-US" dirty="0" smtClean="0"/>
              <a:t> et al. (2001)</a:t>
            </a:r>
          </a:p>
          <a:p>
            <a:r>
              <a:rPr lang="en-US" dirty="0" smtClean="0"/>
              <a:t>Patrick et al.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025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Northeast US example, climate risk to cod</a:t>
            </a:r>
            <a:endParaRPr lang="en-US" dirty="0"/>
          </a:p>
        </p:txBody>
      </p:sp>
      <p:pic>
        <p:nvPicPr>
          <p:cNvPr id="4" name="Picture 3" descr="Screen Shot 2015-04-03 at 10.01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12" y="985170"/>
            <a:ext cx="7397044" cy="574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03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smtClean="0"/>
              <a:t>Evaluation of Northeast US fish community vulnerability to climate change </a:t>
            </a:r>
            <a:r>
              <a:rPr lang="en-US" sz="2700" dirty="0" smtClean="0"/>
              <a:t>(</a:t>
            </a:r>
            <a:r>
              <a:rPr lang="en-US" sz="2700" dirty="0" err="1" smtClean="0"/>
              <a:t>Gaichas</a:t>
            </a:r>
            <a:r>
              <a:rPr lang="en-US" sz="2700" dirty="0" smtClean="0"/>
              <a:t>, Link &amp; Hare 2014)</a:t>
            </a:r>
            <a:endParaRPr lang="en-US" sz="2700" dirty="0"/>
          </a:p>
        </p:txBody>
      </p:sp>
      <p:pic>
        <p:nvPicPr>
          <p:cNvPr id="6" name="Picture 5" descr="Screen Shot 2015-04-03 at 10.05.0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4" b="-10664"/>
          <a:stretch/>
        </p:blipFill>
        <p:spPr>
          <a:xfrm>
            <a:off x="1902178" y="1185724"/>
            <a:ext cx="5393267" cy="640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16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for qualitative 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rely on:</a:t>
            </a:r>
          </a:p>
          <a:p>
            <a:pPr lvl="1"/>
            <a:r>
              <a:rPr lang="en-US" dirty="0" smtClean="0"/>
              <a:t>Expert </a:t>
            </a:r>
            <a:r>
              <a:rPr lang="en-US" dirty="0" err="1" smtClean="0"/>
              <a:t>judgement</a:t>
            </a:r>
            <a:endParaRPr lang="en-US" dirty="0" smtClean="0"/>
          </a:p>
          <a:p>
            <a:pPr lvl="1"/>
            <a:r>
              <a:rPr lang="en-US" dirty="0" smtClean="0"/>
              <a:t>Integration of scientific and other knowledge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Are the right people in the room?</a:t>
            </a:r>
          </a:p>
          <a:p>
            <a:r>
              <a:rPr lang="en-US" dirty="0" smtClean="0"/>
              <a:t>How to combine information from different knowledge bases?</a:t>
            </a:r>
          </a:p>
          <a:p>
            <a:endParaRPr lang="en-US" dirty="0" smtClean="0"/>
          </a:p>
          <a:p>
            <a:r>
              <a:rPr lang="en-US" dirty="0" smtClean="0"/>
              <a:t>Formal methods </a:t>
            </a:r>
            <a:r>
              <a:rPr lang="en-US" dirty="0"/>
              <a:t>for expert </a:t>
            </a:r>
            <a:r>
              <a:rPr lang="en-US" dirty="0" smtClean="0"/>
              <a:t>elicitation and weight of evidence approaches can help.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26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assessment approaches….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Must include Planning and Scoping</a:t>
            </a:r>
          </a:p>
          <a:p>
            <a:r>
              <a:rPr lang="en-US" dirty="0" smtClean="0"/>
              <a:t>Allow for inclusion of wide range of information.</a:t>
            </a:r>
          </a:p>
          <a:p>
            <a:r>
              <a:rPr lang="en-US" dirty="0" smtClean="0"/>
              <a:t>Are applicable for both data-poor and data-rich situations</a:t>
            </a:r>
          </a:p>
          <a:p>
            <a:r>
              <a:rPr lang="en-US" dirty="0" smtClean="0"/>
              <a:t>Flexible, have the ability to compare across stocks, taxonomic groups, regions, gears, fisheries, and ecosystems.</a:t>
            </a:r>
          </a:p>
          <a:p>
            <a:r>
              <a:rPr lang="en-US" dirty="0" smtClean="0"/>
              <a:t>Methods are variable, and range in complexity, but usually output probable risk to ecosystem component relative to perturbation or management strategy</a:t>
            </a:r>
          </a:p>
        </p:txBody>
      </p:sp>
    </p:spTree>
    <p:extLst>
      <p:ext uri="{BB962C8B-B14F-4D97-AF65-F5344CB8AC3E}">
        <p14:creationId xmlns:p14="http://schemas.microsoft.com/office/powerpoint/2010/main" val="3383654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IEAs are a process within which the adaptive management cycle can be applied to ecosystem based management.</a:t>
            </a:r>
          </a:p>
          <a:p>
            <a:r>
              <a:rPr lang="en-US" dirty="0" smtClean="0"/>
              <a:t>Scale of IEAs is EBM not EBFM</a:t>
            </a:r>
          </a:p>
          <a:p>
            <a:r>
              <a:rPr lang="en-US" dirty="0" smtClean="0"/>
              <a:t>Risk assessment provides framework for doing ecosystem fisheries </a:t>
            </a:r>
            <a:r>
              <a:rPr lang="en-US" dirty="0" smtClean="0"/>
              <a:t>triage.</a:t>
            </a:r>
            <a:endParaRPr lang="en-US" dirty="0"/>
          </a:p>
          <a:p>
            <a:r>
              <a:rPr lang="en-US" dirty="0" smtClean="0"/>
              <a:t>Identify tradeoffs and important factors </a:t>
            </a:r>
            <a:r>
              <a:rPr lang="en-US" dirty="0" err="1" smtClean="0"/>
              <a:t>holisticially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Can be qualitative and semi-quantitative.</a:t>
            </a:r>
          </a:p>
          <a:p>
            <a:r>
              <a:rPr lang="en-US" dirty="0" smtClean="0"/>
              <a:t>Rapid approach for prioritizing and identifying next steps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31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need?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“autopsies” of what worked/</a:t>
            </a:r>
            <a:r>
              <a:rPr lang="en-US" dirty="0" err="1" smtClean="0"/>
              <a:t>didn</a:t>
            </a:r>
            <a:r>
              <a:rPr lang="fr-FR" dirty="0" smtClean="0"/>
              <a:t>’</a:t>
            </a:r>
            <a:r>
              <a:rPr lang="en-US" dirty="0" smtClean="0"/>
              <a:t>t work with respect to the range of risk assessment approaches.</a:t>
            </a:r>
          </a:p>
          <a:p>
            <a:pPr marL="457200" lvl="1" indent="0">
              <a:buNone/>
            </a:pPr>
            <a:r>
              <a:rPr lang="en-US" dirty="0" smtClean="0"/>
              <a:t>(</a:t>
            </a:r>
            <a:r>
              <a:rPr lang="en-US" dirty="0"/>
              <a:t>how do we evaluate these?)</a:t>
            </a:r>
          </a:p>
          <a:p>
            <a:r>
              <a:rPr lang="en-US" dirty="0" smtClean="0"/>
              <a:t>Development of ‘Best Practices for ERA’</a:t>
            </a:r>
          </a:p>
          <a:p>
            <a:r>
              <a:rPr lang="en-US" dirty="0" smtClean="0"/>
              <a:t>Comparison among risk assessment approaches</a:t>
            </a:r>
          </a:p>
          <a:p>
            <a:r>
              <a:rPr lang="en-US" dirty="0" smtClean="0"/>
              <a:t>Uptake of risk assessment as part of the management framework and process.</a:t>
            </a:r>
          </a:p>
        </p:txBody>
      </p:sp>
    </p:spTree>
    <p:extLst>
      <p:ext uri="{BB962C8B-B14F-4D97-AF65-F5344CB8AC3E}">
        <p14:creationId xmlns:p14="http://schemas.microsoft.com/office/powerpoint/2010/main" val="4001544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Doing EBFM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74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Socio-economic factors for EBFM</a:t>
            </a:r>
          </a:p>
          <a:p>
            <a:endParaRPr lang="en-US" dirty="0" smtClean="0"/>
          </a:p>
          <a:p>
            <a:r>
              <a:rPr lang="en-US" dirty="0" smtClean="0"/>
              <a:t>Discussion on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Yaffee</a:t>
            </a:r>
            <a:r>
              <a:rPr lang="en-US" dirty="0" smtClean="0"/>
              <a:t> 1996</a:t>
            </a:r>
          </a:p>
          <a:p>
            <a:pPr lvl="1"/>
            <a:r>
              <a:rPr lang="en-US" dirty="0" err="1" smtClean="0"/>
              <a:t>Endter</a:t>
            </a:r>
            <a:r>
              <a:rPr lang="en-US" dirty="0" smtClean="0"/>
              <a:t>-Wada et al. 1998</a:t>
            </a:r>
          </a:p>
          <a:p>
            <a:pPr lvl="1"/>
            <a:r>
              <a:rPr lang="en-US" dirty="0" err="1" smtClean="0"/>
              <a:t>Browman</a:t>
            </a:r>
            <a:r>
              <a:rPr lang="en-US" dirty="0" smtClean="0"/>
              <a:t> &amp; </a:t>
            </a:r>
            <a:r>
              <a:rPr lang="en-US" dirty="0" err="1" smtClean="0"/>
              <a:t>Stergiou</a:t>
            </a:r>
            <a:r>
              <a:rPr lang="en-US" dirty="0" smtClean="0"/>
              <a:t> 2005</a:t>
            </a:r>
          </a:p>
          <a:p>
            <a:pPr lvl="1"/>
            <a:r>
              <a:rPr lang="en-US" dirty="0" smtClean="0"/>
              <a:t>Fulton et al. 2011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7926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763000" cy="1143000"/>
          </a:xfrm>
        </p:spPr>
        <p:txBody>
          <a:bodyPr/>
          <a:lstStyle/>
          <a:p>
            <a:r>
              <a:rPr lang="en-US" sz="4000" dirty="0">
                <a:latin typeface="Arial" charset="0"/>
              </a:rPr>
              <a:t>One Main Theme Throughout Course</a:t>
            </a: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839200" cy="4525963"/>
          </a:xfrm>
        </p:spPr>
        <p:txBody>
          <a:bodyPr/>
          <a:lstStyle/>
          <a:p>
            <a:pPr>
              <a:buFontTx/>
              <a:buNone/>
            </a:pPr>
            <a:endParaRPr lang="en-US" sz="4800" b="1" u="sng">
              <a:solidFill>
                <a:srgbClr val="660066"/>
              </a:solidFill>
            </a:endParaRPr>
          </a:p>
          <a:p>
            <a:pPr algn="ctr">
              <a:buFontTx/>
              <a:buNone/>
            </a:pPr>
            <a:r>
              <a:rPr lang="en-US" sz="4800" b="1" u="sng">
                <a:solidFill>
                  <a:srgbClr val="660066"/>
                </a:solidFill>
              </a:rPr>
              <a:t>CONFRONTING TRADEOFFS</a:t>
            </a:r>
          </a:p>
        </p:txBody>
      </p:sp>
    </p:spTree>
    <p:extLst>
      <p:ext uri="{BB962C8B-B14F-4D97-AF65-F5344CB8AC3E}">
        <p14:creationId xmlns:p14="http://schemas.microsoft.com/office/powerpoint/2010/main" val="3390683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Schedule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9725105"/>
              </p:ext>
            </p:extLst>
          </p:nvPr>
        </p:nvGraphicFramePr>
        <p:xfrm>
          <a:off x="470029" y="872921"/>
          <a:ext cx="82296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156"/>
                <a:gridCol w="1347064"/>
                <a:gridCol w="58643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1/30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Context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Introduction, What is EBFM?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2/6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Challenges facing fisheries,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what can EBFM offer?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2/13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Guest lecture:</a:t>
                      </a:r>
                      <a:r>
                        <a:rPr lang="en-US" baseline="0" dirty="0" smtClean="0"/>
                        <a:t> case studies of EBFM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2/20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Types of advice, decision theories,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goal-setting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2/27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Bycatch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 habitat, and spatial management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3/6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Ecosystem indicators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3/13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Extended single-species and multispecies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models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SPRING</a:t>
                      </a:r>
                      <a:r>
                        <a:rPr lang="en-US" baseline="0" dirty="0" smtClean="0"/>
                        <a:t> BREAK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3/27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Aggregate and system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models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4/3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Ecological risk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assessment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Institutional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Societal</a:t>
                      </a:r>
                      <a:r>
                        <a:rPr lang="en-US" baseline="0" dirty="0" smtClean="0"/>
                        <a:t> and economic considerations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Governance</a:t>
                      </a:r>
                      <a:r>
                        <a:rPr lang="en-US" baseline="0" dirty="0" smtClean="0"/>
                        <a:t> and management institutions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Holistic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Evaluating tradeoffs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5/1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Moving</a:t>
                      </a:r>
                      <a:r>
                        <a:rPr lang="en-US" baseline="0" dirty="0" smtClean="0"/>
                        <a:t> towards ecosystem based management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5/8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exam: Project Presentations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64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Ecosystem Assessments (IEAs)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an IEA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dirty="0"/>
              <a:t>‘</a:t>
            </a:r>
            <a:r>
              <a:rPr lang="en-US" i="1" dirty="0"/>
              <a:t>a synthesis and integration of information on relevant physical, chemical, ecological, and human processes in relation to specified management </a:t>
            </a:r>
            <a:r>
              <a:rPr lang="en-US" i="1" dirty="0" smtClean="0"/>
              <a:t>objectives’</a:t>
            </a:r>
            <a:endParaRPr lang="en-US" dirty="0"/>
          </a:p>
          <a:p>
            <a:pPr marL="0" indent="0">
              <a:buNone/>
            </a:pPr>
            <a:r>
              <a:rPr lang="en-US" sz="2800" dirty="0" smtClean="0"/>
              <a:t>(Levin </a:t>
            </a:r>
            <a:r>
              <a:rPr lang="en-US" sz="2800" dirty="0"/>
              <a:t>et al., 2008, </a:t>
            </a:r>
            <a:r>
              <a:rPr lang="en-US" sz="2800" dirty="0" smtClean="0"/>
              <a:t>2009)</a:t>
            </a:r>
          </a:p>
          <a:p>
            <a:pPr marL="0" indent="0">
              <a:buNone/>
            </a:pPr>
            <a:r>
              <a:rPr lang="en-US" dirty="0" smtClean="0"/>
              <a:t>A framework for the process of doing Ecosystem Based Management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smtClean="0"/>
              <a:t>e.g. http</a:t>
            </a:r>
            <a:r>
              <a:rPr lang="en-US" sz="2400" dirty="0"/>
              <a:t>://</a:t>
            </a:r>
            <a:r>
              <a:rPr lang="en-US" sz="2400" dirty="0" err="1"/>
              <a:t>www.noaa.gov</a:t>
            </a:r>
            <a:r>
              <a:rPr lang="en-US" sz="2400" dirty="0"/>
              <a:t>/</a:t>
            </a:r>
            <a:r>
              <a:rPr lang="en-US" sz="2400" dirty="0" err="1"/>
              <a:t>iea</a:t>
            </a:r>
            <a:r>
              <a:rPr lang="en-US" sz="2400" dirty="0"/>
              <a:t>/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0" y="5139267"/>
            <a:ext cx="36068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03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34590"/>
            <a:ext cx="8229600" cy="558841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494741"/>
            <a:ext cx="5867400" cy="594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88933" y="6438341"/>
            <a:ext cx="33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NOAA Fisheries IEA program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 rot="1803469">
            <a:off x="851096" y="4701092"/>
            <a:ext cx="4066520" cy="1402149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56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4733" b="47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31624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Risk is the probability of something bad happening.</a:t>
            </a:r>
          </a:p>
          <a:p>
            <a:endParaRPr lang="en-US" dirty="0"/>
          </a:p>
          <a:p>
            <a:r>
              <a:rPr lang="en-US" dirty="0" smtClean="0"/>
              <a:t>Economic terms, risk is defined as the expected loss from some event.</a:t>
            </a:r>
          </a:p>
          <a:p>
            <a:endParaRPr lang="en-US" dirty="0"/>
          </a:p>
          <a:p>
            <a:r>
              <a:rPr lang="en-US" dirty="0" smtClean="0"/>
              <a:t>Implies two components:</a:t>
            </a:r>
          </a:p>
          <a:p>
            <a:pPr lvl="1"/>
            <a:r>
              <a:rPr lang="en-US" dirty="0" smtClean="0"/>
              <a:t>Likelihood an event will occur</a:t>
            </a:r>
          </a:p>
          <a:p>
            <a:pPr lvl="1"/>
            <a:r>
              <a:rPr lang="en-US" dirty="0" smtClean="0"/>
              <a:t>Magnitude of effect if it occurs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89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oaa_fisheries_presentation_template_final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7164</TotalTime>
  <Words>1328</Words>
  <Application>Microsoft Macintosh PowerPoint</Application>
  <PresentationFormat>On-screen Show (4:3)</PresentationFormat>
  <Paragraphs>213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noaa_fisheries_presentation_template_final</vt:lpstr>
      <vt:lpstr>NOAA Divider Slides</vt:lpstr>
      <vt:lpstr>NOAA Title Options</vt:lpstr>
      <vt:lpstr>GFAY_Custom</vt:lpstr>
      <vt:lpstr>MAR 530: Ecosystem Based Fisheries Management</vt:lpstr>
      <vt:lpstr>Last Time…</vt:lpstr>
      <vt:lpstr>Today’s Outline</vt:lpstr>
      <vt:lpstr>One Main Theme Throughout Course</vt:lpstr>
      <vt:lpstr>Simplified Schedule</vt:lpstr>
      <vt:lpstr>Integrated Ecosystem Assessments (IEAs)</vt:lpstr>
      <vt:lpstr>PowerPoint Presentation</vt:lpstr>
      <vt:lpstr>Risk</vt:lpstr>
      <vt:lpstr>Risk</vt:lpstr>
      <vt:lpstr>Risk: Exposure and Consequence</vt:lpstr>
      <vt:lpstr>Risk assessment in fisheries</vt:lpstr>
      <vt:lpstr>Risk analysis in fisheries</vt:lpstr>
      <vt:lpstr>Population Viability Analysis</vt:lpstr>
      <vt:lpstr>Ecological Risk Assessment for EBFM</vt:lpstr>
      <vt:lpstr>Ecological Risk Assessment</vt:lpstr>
      <vt:lpstr>Why might we do Ecological Risk Assessment?</vt:lpstr>
      <vt:lpstr>Triage</vt:lpstr>
      <vt:lpstr>Possible categories of ecosystem triage</vt:lpstr>
      <vt:lpstr>When might we do Ecological Risk Assessment?</vt:lpstr>
      <vt:lpstr>Ecological Risk Assessment procedure: EPA</vt:lpstr>
      <vt:lpstr>Risk Assessment</vt:lpstr>
      <vt:lpstr>Benefits of ERA for EBFM</vt:lpstr>
      <vt:lpstr>Risk assessment methods are becoming more prevalent in the literature, particularly gray literature.</vt:lpstr>
      <vt:lpstr>Some Risk assessment frameworks</vt:lpstr>
      <vt:lpstr>PowerPoint Presentation</vt:lpstr>
      <vt:lpstr>PowerPoint Presentation</vt:lpstr>
      <vt:lpstr>PowerPoint Presentation</vt:lpstr>
      <vt:lpstr>PowerPoint Presentation</vt:lpstr>
      <vt:lpstr>ERAEF (Australia) – Tiered Approach</vt:lpstr>
      <vt:lpstr>ERAEF (Australia) – Tiered Approach</vt:lpstr>
      <vt:lpstr>Productivity-Susceptibility Analysis</vt:lpstr>
      <vt:lpstr>Northeast US example, climate risk to cod</vt:lpstr>
      <vt:lpstr>Evaluation of Northeast US fish community vulnerability to climate change (Gaichas, Link &amp; Hare 2014)</vt:lpstr>
      <vt:lpstr>Challenges for qualitative ERAs</vt:lpstr>
      <vt:lpstr>Risk assessment approaches….</vt:lpstr>
      <vt:lpstr>Key takeaways</vt:lpstr>
      <vt:lpstr>What do we need?</vt:lpstr>
      <vt:lpstr>Doing EBFM </vt:lpstr>
      <vt:lpstr>What’s Next?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 </dc:subject>
  <dc:creator>Gavin Fay</dc:creator>
  <cp:keywords/>
  <dc:description/>
  <cp:lastModifiedBy>Gavin Fay</cp:lastModifiedBy>
  <cp:revision>437</cp:revision>
  <dcterms:created xsi:type="dcterms:W3CDTF">2014-06-04T00:44:42Z</dcterms:created>
  <dcterms:modified xsi:type="dcterms:W3CDTF">2015-04-03T14:08:10Z</dcterms:modified>
  <cp:category/>
</cp:coreProperties>
</file>